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6"/>
  </p:notesMasterIdLst>
  <p:sldIdLst>
    <p:sldId id="256" r:id="rId2"/>
    <p:sldId id="512" r:id="rId3"/>
    <p:sldId id="543" r:id="rId4"/>
    <p:sldId id="549" r:id="rId5"/>
  </p:sldIdLst>
  <p:sldSz cx="9144000" cy="6858000" type="screen4x3"/>
  <p:notesSz cx="6805613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58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7070"/>
    <a:srgbClr val="CBCBCB"/>
    <a:srgbClr val="E7E7E7"/>
    <a:srgbClr val="ADADAD"/>
    <a:srgbClr val="84B3A3"/>
    <a:srgbClr val="FFA347"/>
    <a:srgbClr val="E12A26"/>
    <a:srgbClr val="8FA498"/>
    <a:srgbClr val="C00000"/>
    <a:srgbClr val="A7B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16" autoAdjust="0"/>
    <p:restoredTop sz="94460" autoAdjust="0"/>
  </p:normalViewPr>
  <p:slideViewPr>
    <p:cSldViewPr snapToGrid="0">
      <p:cViewPr>
        <p:scale>
          <a:sx n="110" d="100"/>
          <a:sy n="110" d="100"/>
        </p:scale>
        <p:origin x="-1722" y="66"/>
      </p:cViewPr>
      <p:guideLst>
        <p:guide orient="horz" pos="705"/>
        <p:guide pos="26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3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28E8CFD-E410-4E42-A849-6C0D108DAA92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B9A104F-2D1B-4F06-8D4B-8529C629C62B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50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2C3ADD-CBE4-4329-8CEF-5AB0833B760F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7"/>
          <p:cNvSpPr txBox="1">
            <a:spLocks noGrp="1" noChangeArrowheads="1"/>
          </p:cNvSpPr>
          <p:nvPr/>
        </p:nvSpPr>
        <p:spPr bwMode="auto">
          <a:xfrm>
            <a:off x="3854791" y="9439827"/>
            <a:ext cx="2949302" cy="49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53" tIns="48327" rIns="96653" bIns="48327" anchor="b"/>
          <a:lstStyle/>
          <a:p>
            <a:pPr algn="r" defTabSz="966788" eaLnBrk="0" hangingPunct="0"/>
            <a:fld id="{6B61FE3B-CAE6-41C4-99E1-799607A1C6FE}" type="slidenum">
              <a:rPr lang="en-US" sz="1100" b="1">
                <a:latin typeface="Arial" pitchFamily="34" charset="0"/>
              </a:rPr>
              <a:pPr algn="r" defTabSz="966788" eaLnBrk="0" hangingPunct="0"/>
              <a:t>3</a:t>
            </a:fld>
            <a:endParaRPr lang="en-US" sz="1100" b="1" dirty="0">
              <a:latin typeface="Arial" pitchFamily="34" charset="0"/>
            </a:endParaRPr>
          </a:p>
        </p:txBody>
      </p:sp>
      <p:sp>
        <p:nvSpPr>
          <p:cNvPr id="925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7288" cy="3727450"/>
          </a:xfrm>
          <a:ln/>
        </p:spPr>
      </p:sp>
      <p:sp>
        <p:nvSpPr>
          <p:cNvPr id="925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014" y="2968668"/>
            <a:ext cx="7772400" cy="786369"/>
          </a:xfrm>
        </p:spPr>
        <p:txBody>
          <a:bodyPr lIns="0" bIns="0" anchor="b" anchorCtr="0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014" y="3836064"/>
            <a:ext cx="7781794" cy="360123"/>
          </a:xfrm>
        </p:spPr>
        <p:txBody>
          <a:bodyPr lIns="0" t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48014" y="4208583"/>
            <a:ext cx="7791450" cy="225425"/>
          </a:xfrm>
        </p:spPr>
        <p:txBody>
          <a:bodyPr lIns="0" tIns="0"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5449" y="6542689"/>
            <a:ext cx="24086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Copyright Fortinet</a:t>
            </a:r>
            <a:r>
              <a:rPr lang="en-US" sz="800" baseline="0" dirty="0" smtClean="0"/>
              <a:t> Inc. All rights reserved.</a:t>
            </a:r>
            <a:r>
              <a:rPr lang="en-US" sz="800" dirty="0" smtClean="0"/>
              <a:t> </a:t>
            </a:r>
            <a:endParaRPr lang="en-US" sz="8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5719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2" y="997219"/>
            <a:ext cx="8123848" cy="384721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42733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0422748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67"/>
          <a:stretch/>
        </p:blipFill>
        <p:spPr>
          <a:xfrm>
            <a:off x="0" y="5226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288" y="3240395"/>
            <a:ext cx="3382884" cy="38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5593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014" y="2968668"/>
            <a:ext cx="7772400" cy="786369"/>
          </a:xfrm>
        </p:spPr>
        <p:txBody>
          <a:bodyPr lIns="0" bIns="0" anchor="b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014" y="3886200"/>
            <a:ext cx="7781794" cy="360123"/>
          </a:xfrm>
        </p:spPr>
        <p:txBody>
          <a:bodyPr lIns="0" t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48014" y="4258719"/>
            <a:ext cx="7791450" cy="225425"/>
          </a:xfrm>
        </p:spPr>
        <p:txBody>
          <a:bodyPr lIns="0" tIns="0"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757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236538" y="6397625"/>
            <a:ext cx="8688387" cy="2809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0F09666-BC09-45FF-9009-7393D9FB3242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5425" y="274638"/>
            <a:ext cx="6127750" cy="6048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596" y="1028095"/>
            <a:ext cx="8231833" cy="5269965"/>
          </a:xfrm>
          <a:prstGeom prst="rect">
            <a:avLst/>
          </a:prstGeom>
        </p:spPr>
        <p:txBody>
          <a:bodyPr/>
          <a:lstStyle>
            <a:lvl1pPr marL="173038" marR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 sz="2400"/>
            </a:lvl1pPr>
            <a:lvl2pPr marL="463550" marR="0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2000"/>
            </a:lvl2pPr>
            <a:lvl3pPr marL="747713" marR="0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3pPr>
            <a:lvl4pPr marL="1139825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4pPr>
            <a:lvl5pPr marL="149225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 sz="1800"/>
            </a:lvl5pPr>
          </a:lstStyle>
          <a:p>
            <a:pPr marL="173038" marR="0" lvl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Times" pitchFamily="28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Click to edit Master text styles</a:t>
            </a:r>
          </a:p>
          <a:p>
            <a:pPr marL="463550" marR="0" lvl="1" indent="-17621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Second level</a:t>
            </a:r>
          </a:p>
          <a:p>
            <a:pPr marL="747713" marR="0" lvl="2" indent="-169863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Third level</a:t>
            </a:r>
          </a:p>
          <a:p>
            <a:pPr marL="1139825" marR="0" lvl="3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Fourth level</a:t>
            </a:r>
          </a:p>
          <a:p>
            <a:pPr marL="1492250" marR="0" lvl="4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Times" pitchFamily="28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B232A"/>
                </a:solidFill>
                <a:effectLst/>
                <a:uLnTx/>
                <a:uFillTx/>
                <a:latin typeface="HelveticaNeue Condensed"/>
                <a:ea typeface="+mn-ea"/>
                <a:cs typeface="HelveticaNeue Condensed"/>
              </a:rPr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B232A"/>
              </a:solidFill>
              <a:effectLst/>
              <a:uLnTx/>
              <a:uFillTx/>
              <a:latin typeface="HelveticaNeue Condensed"/>
              <a:ea typeface="+mn-ea"/>
              <a:cs typeface="HelveticaNeue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908687063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0F09666-BC09-45FF-9009-7393D9FB3242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2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7000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31725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2768"/>
            <a:ext cx="8128610" cy="45233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2" y="997219"/>
            <a:ext cx="8123848" cy="384721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3137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4641" y="1621627"/>
            <a:ext cx="7772400" cy="1202499"/>
          </a:xfrm>
        </p:spPr>
        <p:txBody>
          <a:bodyPr anchor="b" anchorCtr="0"/>
          <a:lstStyle>
            <a:lvl1pPr algn="l">
              <a:defRPr sz="3200" b="0" cap="none">
                <a:solidFill>
                  <a:srgbClr val="DC291E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4641" y="2884363"/>
            <a:ext cx="7772400" cy="786204"/>
          </a:xfrm>
        </p:spPr>
        <p:txBody>
          <a:bodyPr anchor="t" anchorCtr="0"/>
          <a:lstStyle>
            <a:lvl1pPr marL="0" indent="0" algn="l">
              <a:buNone/>
              <a:defRPr sz="2000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Section Subhead</a:t>
            </a:r>
          </a:p>
        </p:txBody>
      </p:sp>
    </p:spTree>
    <p:extLst>
      <p:ext uri="{BB962C8B-B14F-4D97-AF65-F5344CB8AC3E}">
        <p14:creationId xmlns:p14="http://schemas.microsoft.com/office/powerpoint/2010/main" val="315587732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5130"/>
            <a:ext cx="4038600" cy="486103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5130"/>
            <a:ext cx="4038600" cy="486103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44400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2768"/>
            <a:ext cx="4038600" cy="452339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2768"/>
            <a:ext cx="4038600" cy="452339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61962" y="997219"/>
            <a:ext cx="8123848" cy="384721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70731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130"/>
            <a:ext cx="4040188" cy="639762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4892"/>
            <a:ext cx="4040188" cy="4221271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5130"/>
            <a:ext cx="4041775" cy="639762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4892"/>
            <a:ext cx="4041775" cy="4221271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8268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2768"/>
            <a:ext cx="4040188" cy="639762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2530"/>
            <a:ext cx="4040188" cy="3883633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500"/>
            </a:lvl4pPr>
            <a:lvl5pPr>
              <a:defRPr sz="1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2768"/>
            <a:ext cx="4041775" cy="639762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2530"/>
            <a:ext cx="4041775" cy="3883633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61962" y="997219"/>
            <a:ext cx="8123848" cy="384721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n-US" sz="1900" b="1" kern="120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335898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94000"/>
              </a:lnSpc>
              <a:spcBef>
                <a:spcPct val="0"/>
              </a:spcBef>
              <a:buNone/>
              <a:def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44757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 Box 40"/>
          <p:cNvSpPr txBox="1">
            <a:spLocks noChangeArrowheads="1"/>
          </p:cNvSpPr>
          <p:nvPr/>
        </p:nvSpPr>
        <p:spPr bwMode="auto">
          <a:xfrm>
            <a:off x="8585810" y="6526698"/>
            <a:ext cx="325730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 anchorCtr="0">
            <a:spAutoFit/>
          </a:bodyPr>
          <a:lstStyle/>
          <a:p>
            <a:pPr algn="r" eaLnBrk="0" hangingPunct="0"/>
            <a:fld id="{283C04FB-A394-5443-BF22-752C5A00CCA1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algn="r" eaLnBrk="0" hangingPunct="0"/>
              <a:t>‹Nr.›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6504"/>
            <a:ext cx="7893698" cy="86429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130"/>
            <a:ext cx="8128610" cy="48610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01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667" r:id="rId13"/>
    <p:sldLayoutId id="2147483683" r:id="rId14"/>
    <p:sldLayoutId id="2147483685" r:id="rId15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4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863" indent="-169863" algn="l" defTabSz="914400" rtl="0" eaLnBrk="1" latinLnBrk="0" hangingPunct="1">
        <a:lnSpc>
          <a:spcPct val="100000"/>
        </a:lnSpc>
        <a:spcBef>
          <a:spcPts val="900"/>
        </a:spcBef>
        <a:buClr>
          <a:srgbClr val="FF0000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69863" algn="l" defTabSz="914400" rtl="0" eaLnBrk="1" latinLnBrk="0" hangingPunct="1">
        <a:lnSpc>
          <a:spcPct val="100000"/>
        </a:lnSpc>
        <a:spcBef>
          <a:spcPts val="400"/>
        </a:spcBef>
        <a:buClr>
          <a:srgbClr val="FF0000"/>
        </a:buClr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44538" indent="-169863" algn="l" defTabSz="914400" rtl="0" eaLnBrk="1" latinLnBrk="0" hangingPunct="1">
        <a:lnSpc>
          <a:spcPct val="100000"/>
        </a:lnSpc>
        <a:spcBef>
          <a:spcPts val="400"/>
        </a:spcBef>
        <a:buClr>
          <a:srgbClr val="FF0000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084263" indent="-169863" algn="l" defTabSz="914400" rtl="0" eaLnBrk="1" latinLnBrk="0" hangingPunct="1">
        <a:lnSpc>
          <a:spcPct val="100000"/>
        </a:lnSpc>
        <a:spcBef>
          <a:spcPts val="400"/>
        </a:spcBef>
        <a:buClr>
          <a:srgbClr val="FF0000"/>
        </a:buClr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69863" algn="l" defTabSz="914400" rtl="0" eaLnBrk="1" latinLnBrk="0" hangingPunct="1">
        <a:lnSpc>
          <a:spcPct val="100000"/>
        </a:lnSpc>
        <a:spcBef>
          <a:spcPts val="400"/>
        </a:spcBef>
        <a:buClr>
          <a:srgbClr val="FF0000"/>
        </a:buClr>
        <a:buFont typeface="Wingdings" panose="05000000000000000000" pitchFamily="2" charset="2"/>
        <a:buChar char="§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48014" y="3222668"/>
            <a:ext cx="7772400" cy="786369"/>
          </a:xfrm>
        </p:spPr>
        <p:txBody>
          <a:bodyPr/>
          <a:lstStyle/>
          <a:p>
            <a:pPr eaLnBrk="0" hangingPunct="0">
              <a:defRPr/>
            </a:pPr>
            <a:r>
              <a:rPr lang="en-US" b="1" dirty="0" smtClean="0"/>
              <a:t>Introducing </a:t>
            </a:r>
            <a:br>
              <a:rPr lang="en-US" b="1" dirty="0" smtClean="0"/>
            </a:br>
            <a:r>
              <a:rPr lang="en-US" b="1" dirty="0" smtClean="0"/>
              <a:t>FGT400D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43230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47"/>
          <p:cNvSpPr>
            <a:spLocks noChangeArrowheads="1"/>
          </p:cNvSpPr>
          <p:nvPr/>
        </p:nvSpPr>
        <p:spPr bwMode="auto">
          <a:xfrm>
            <a:off x="5867400" y="1175574"/>
            <a:ext cx="2971800" cy="227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53" tIns="27427" rIns="54853" bIns="27427" anchor="ctr">
            <a:prstTxWarp prst="textNoShape">
              <a:avLst/>
            </a:prstTxWarp>
          </a:bodyPr>
          <a:lstStyle/>
          <a:p>
            <a:pPr marL="343047" indent="-343047" defTabSz="914417">
              <a:spcBef>
                <a:spcPct val="20000"/>
              </a:spcBef>
              <a:buFontTx/>
              <a:buChar char="•"/>
            </a:pPr>
            <a:r>
              <a:rPr lang="en-US" sz="1200" dirty="0"/>
              <a:t>2x GE RJ45 Management Ports</a:t>
            </a:r>
          </a:p>
          <a:p>
            <a:pPr marL="343047" indent="-343047" defTabSz="914417">
              <a:spcBef>
                <a:spcPct val="20000"/>
              </a:spcBef>
              <a:buFontTx/>
              <a:buChar char="•"/>
            </a:pPr>
            <a:r>
              <a:rPr lang="en-US" sz="1200" dirty="0"/>
              <a:t>8x GE SFP Slots</a:t>
            </a:r>
          </a:p>
          <a:p>
            <a:pPr marL="343047" indent="-343047" defTabSz="914417">
              <a:spcBef>
                <a:spcPct val="20000"/>
              </a:spcBef>
              <a:buFontTx/>
              <a:buChar char="•"/>
            </a:pPr>
            <a:r>
              <a:rPr lang="en-US" sz="1200" dirty="0"/>
              <a:t>8x GE RJ45 Ports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i="0" dirty="0" smtClean="0"/>
              <a:t>FortiGate</a:t>
            </a:r>
            <a:r>
              <a:rPr lang="en-US" b="0" i="0" dirty="0"/>
              <a:t> </a:t>
            </a:r>
            <a:r>
              <a:rPr lang="en-US" dirty="0"/>
              <a:t>4</a:t>
            </a:r>
            <a:r>
              <a:rPr lang="en-US" b="0" i="0" dirty="0" smtClean="0"/>
              <a:t>00D</a:t>
            </a:r>
            <a:endParaRPr lang="en-US" b="0" i="0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7323341"/>
              </p:ext>
            </p:extLst>
          </p:nvPr>
        </p:nvGraphicFramePr>
        <p:xfrm>
          <a:off x="457200" y="3886200"/>
          <a:ext cx="8305800" cy="2170736"/>
        </p:xfrm>
        <a:graphic>
          <a:graphicData uri="http://schemas.openxmlformats.org/drawingml/2006/table">
            <a:tbl>
              <a:tblPr firstRow="1" bandRow="1">
                <a:effectLst/>
                <a:tableStyleId>{073A0DAA-6AF3-43AB-8588-CEC1D06C72B9}</a:tableStyleId>
              </a:tblPr>
              <a:tblGrid>
                <a:gridCol w="2438400"/>
                <a:gridCol w="1714500"/>
                <a:gridCol w="2628900"/>
                <a:gridCol w="1524000"/>
              </a:tblGrid>
              <a:tr h="260254">
                <a:tc gridSpan="4"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Hardware Performance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horzOverflow="overflow">
                    <a:solidFill>
                      <a:srgbClr val="3C3C3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marL="61703" marR="61703" marT="34706" marB="34706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1703" marR="61703" marT="34706" marB="34706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marL="61703" marR="61703" marT="34706" marB="34706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Firewall </a:t>
                      </a: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Throughput (1518/512/64)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16/16/16 Gbps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IPS Throughput </a:t>
                      </a:r>
                      <a:endParaRPr lang="en-US" sz="1000" b="1" i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2.8 Gbps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310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Firewall Latency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0000"/>
                          </a:solidFill>
                        </a:rPr>
                        <a:t>3 </a:t>
                      </a:r>
                      <a:r>
                        <a:rPr lang="el-GR" sz="1000" kern="1200" dirty="0" smtClean="0">
                          <a:solidFill>
                            <a:srgbClr val="000000"/>
                          </a:solidFill>
                          <a:effectLst/>
                        </a:rPr>
                        <a:t>μs 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Antivirus Throughput (Proxy Based / Flow Based) </a:t>
                      </a:r>
                      <a:endParaRPr lang="en-US" sz="1000" b="1" i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1.4 Gbps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Concurrent Sessions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5.5 Mil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Virtual Domains (Default / Max) </a:t>
                      </a:r>
                      <a:endParaRPr lang="en-US" sz="1000" b="1" i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10/10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New Sessions/Sec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200,000</a:t>
                      </a: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Max Number of FortiAPs (Total/Tunnel)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  <a:cs typeface="Arial Narrow"/>
                        </a:rPr>
                        <a:t>512 / 256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  <a:cs typeface="Arial Narrow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Firewall Policies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MS PGothic" pitchFamily="34" charset="-128"/>
                        </a:rPr>
                        <a:t>10,000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S PGothic" pitchFamily="34" charset="-128"/>
                        <a:cs typeface="MS PGothic" pitchFamily="34" charset="-128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Max Number of FortiTokens 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1,000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18428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IPSec VPN Throughput </a:t>
                      </a:r>
                      <a:endParaRPr lang="en-US" sz="1000" b="1" i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MS PGothic" pitchFamily="34" charset="-128"/>
                        </a:rPr>
                        <a:t>14 Gbps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S PGothic" pitchFamily="34" charset="-128"/>
                        <a:cs typeface="MS PGothic" pitchFamily="34" charset="-128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Client-to-Gateway IPSec VPN Tunnels 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10,000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  <a:tr h="336224">
                <a:tc>
                  <a:txBody>
                    <a:bodyPr/>
                    <a:lstStyle/>
                    <a:p>
                      <a:pPr marL="0" marR="0" lvl="0" indent="0" algn="l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SSL-VPN Throughput </a:t>
                      </a:r>
                      <a:endParaRPr lang="en-US" sz="10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12906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MS PGothic" pitchFamily="34" charset="-128"/>
                        </a:rPr>
                        <a:t>350 Mbps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S PGothic" pitchFamily="34" charset="-128"/>
                        <a:cs typeface="MS PGothic" pitchFamily="34" charset="-128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000000"/>
                          </a:solidFill>
                          <a:effectLst/>
                        </a:rPr>
                        <a:t>Concurrent SSL-VPN Users (Recommended Max) </a:t>
                      </a:r>
                      <a:endParaRPr lang="en-US" sz="1000" b="1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500</a:t>
                      </a:r>
                      <a:endParaRPr lang="en-US" sz="1000" b="0" i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1703" marR="61703" marT="34706" marB="34706" anchor="ctr" horzOverflow="overflow"/>
                </a:tc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793" y="188495"/>
            <a:ext cx="533400" cy="533400"/>
          </a:xfrm>
          <a:prstGeom prst="rect">
            <a:avLst/>
          </a:prstGeom>
        </p:spPr>
      </p:pic>
      <p:sp>
        <p:nvSpPr>
          <p:cNvPr id="56" name="Oval 55"/>
          <p:cNvSpPr/>
          <p:nvPr/>
        </p:nvSpPr>
        <p:spPr bwMode="auto">
          <a:xfrm>
            <a:off x="5886262" y="1965968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1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5886262" y="2193960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2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5886262" y="2420780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3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2" name="Picture 1" descr="FG-400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817"/>
          <a:stretch/>
        </p:blipFill>
        <p:spPr>
          <a:xfrm>
            <a:off x="684483" y="1990345"/>
            <a:ext cx="4626000" cy="1264453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 bwMode="auto">
          <a:xfrm>
            <a:off x="2810937" y="2286000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1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4099762" y="2286000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3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3354688" y="2286000"/>
            <a:ext cx="209738" cy="209716"/>
          </a:xfrm>
          <a:prstGeom prst="ellipse">
            <a:avLst/>
          </a:prstGeom>
          <a:solidFill>
            <a:srgbClr val="9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charset="2"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2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29" name="Picture 28" descr="dark_1URackMoun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9777" y="3019771"/>
            <a:ext cx="569690" cy="312735"/>
          </a:xfrm>
          <a:prstGeom prst="rect">
            <a:avLst/>
          </a:prstGeom>
          <a:effectLst/>
        </p:spPr>
      </p:pic>
      <p:pic>
        <p:nvPicPr>
          <p:cNvPr id="32" name="Picture 31" descr="dark_FortiASICS_CP8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155" y="2992120"/>
            <a:ext cx="673935" cy="346569"/>
          </a:xfrm>
          <a:prstGeom prst="rect">
            <a:avLst/>
          </a:prstGeom>
          <a:effectLst/>
        </p:spPr>
      </p:pic>
      <p:pic>
        <p:nvPicPr>
          <p:cNvPr id="33" name="Picture 32" descr="dark_FortiASICS_NP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7653" y="2994462"/>
            <a:ext cx="672954" cy="347449"/>
          </a:xfrm>
          <a:prstGeom prst="rect">
            <a:avLst/>
          </a:prstGeom>
        </p:spPr>
      </p:pic>
      <p:pic>
        <p:nvPicPr>
          <p:cNvPr id="17" name="Picture 16" descr="dark_RPSSupplyOption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6181" y="3377120"/>
            <a:ext cx="580664" cy="324623"/>
          </a:xfrm>
          <a:prstGeom prst="rect">
            <a:avLst/>
          </a:prstGeom>
          <a:effectLst/>
        </p:spPr>
      </p:pic>
      <p:cxnSp>
        <p:nvCxnSpPr>
          <p:cNvPr id="4" name="Straight Arrow Connector 3"/>
          <p:cNvCxnSpPr>
            <a:stCxn id="17" idx="0"/>
          </p:cNvCxnSpPr>
          <p:nvPr/>
        </p:nvCxnSpPr>
        <p:spPr>
          <a:xfrm flipH="1" flipV="1">
            <a:off x="3706091" y="3140364"/>
            <a:ext cx="422" cy="2367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551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684" name="Rectangle 1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/>
          <a:p>
            <a:r>
              <a:rPr lang="en-US" dirty="0" smtClean="0"/>
              <a:t>FortiGate</a:t>
            </a:r>
            <a:r>
              <a:rPr lang="en-US" dirty="0"/>
              <a:t> </a:t>
            </a:r>
            <a:r>
              <a:rPr lang="en-US" dirty="0" smtClean="0"/>
              <a:t>400D Schematic</a:t>
            </a:r>
          </a:p>
        </p:txBody>
      </p:sp>
      <p:sp>
        <p:nvSpPr>
          <p:cNvPr id="105" name="AutoShape 33"/>
          <p:cNvSpPr>
            <a:spLocks noChangeArrowheads="1"/>
          </p:cNvSpPr>
          <p:nvPr/>
        </p:nvSpPr>
        <p:spPr bwMode="auto">
          <a:xfrm>
            <a:off x="381000" y="1600200"/>
            <a:ext cx="8458200" cy="3505200"/>
          </a:xfrm>
          <a:prstGeom prst="roundRect">
            <a:avLst>
              <a:gd name="adj" fmla="val 5356"/>
            </a:avLst>
          </a:prstGeom>
          <a:gradFill rotWithShape="1">
            <a:gsLst>
              <a:gs pos="0">
                <a:schemeClr val="bg1"/>
              </a:gs>
              <a:gs pos="100000">
                <a:schemeClr val="bg2">
                  <a:alpha val="78998"/>
                </a:schemeClr>
              </a:gs>
            </a:gsLst>
            <a:lin ang="5400000" scaled="1"/>
          </a:gradFill>
          <a:ln w="28575">
            <a:solidFill>
              <a:srgbClr val="36424A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1600" dirty="0">
              <a:latin typeface="Arial" pitchFamily="-84" charset="0"/>
            </a:endParaRPr>
          </a:p>
        </p:txBody>
      </p:sp>
      <p:sp>
        <p:nvSpPr>
          <p:cNvPr id="106" name="Line 57"/>
          <p:cNvSpPr>
            <a:spLocks noChangeShapeType="1"/>
          </p:cNvSpPr>
          <p:nvPr/>
        </p:nvSpPr>
        <p:spPr bwMode="auto">
          <a:xfrm flipV="1">
            <a:off x="1600200" y="4319396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Line 26"/>
          <p:cNvSpPr>
            <a:spLocks noChangeShapeType="1"/>
          </p:cNvSpPr>
          <p:nvPr/>
        </p:nvSpPr>
        <p:spPr bwMode="auto">
          <a:xfrm flipV="1">
            <a:off x="1071803" y="3726539"/>
            <a:ext cx="1981200" cy="7261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Line 53"/>
          <p:cNvSpPr>
            <a:spLocks noChangeShapeType="1"/>
          </p:cNvSpPr>
          <p:nvPr/>
        </p:nvSpPr>
        <p:spPr bwMode="auto">
          <a:xfrm flipV="1">
            <a:off x="3124200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Line 57"/>
          <p:cNvSpPr>
            <a:spLocks noChangeShapeType="1"/>
          </p:cNvSpPr>
          <p:nvPr/>
        </p:nvSpPr>
        <p:spPr bwMode="auto">
          <a:xfrm flipV="1">
            <a:off x="2514600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Line 55"/>
          <p:cNvSpPr>
            <a:spLocks noChangeShapeType="1"/>
          </p:cNvSpPr>
          <p:nvPr/>
        </p:nvSpPr>
        <p:spPr bwMode="auto">
          <a:xfrm flipV="1">
            <a:off x="3352800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AutoShape 19"/>
          <p:cNvSpPr>
            <a:spLocks noChangeArrowheads="1"/>
          </p:cNvSpPr>
          <p:nvPr/>
        </p:nvSpPr>
        <p:spPr bwMode="auto">
          <a:xfrm>
            <a:off x="609600" y="2819400"/>
            <a:ext cx="685800" cy="381000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RAM</a:t>
            </a:r>
          </a:p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8GB</a:t>
            </a:r>
          </a:p>
        </p:txBody>
      </p:sp>
      <p:sp>
        <p:nvSpPr>
          <p:cNvPr id="116" name="Line 29"/>
          <p:cNvSpPr>
            <a:spLocks noChangeShapeType="1"/>
          </p:cNvSpPr>
          <p:nvPr/>
        </p:nvSpPr>
        <p:spPr bwMode="auto">
          <a:xfrm>
            <a:off x="1295400" y="3048000"/>
            <a:ext cx="228600" cy="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2123558" y="4157246"/>
            <a:ext cx="876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3"/>
                </a:solidFill>
              </a:rPr>
              <a:t>Intel Core i7</a:t>
            </a:r>
            <a:endParaRPr lang="en-US" sz="1000" dirty="0">
              <a:solidFill>
                <a:schemeClr val="accent3"/>
              </a:solidFill>
            </a:endParaRPr>
          </a:p>
        </p:txBody>
      </p:sp>
      <p:sp>
        <p:nvSpPr>
          <p:cNvPr id="118" name="AutoShape 3"/>
          <p:cNvSpPr>
            <a:spLocks noChangeArrowheads="1"/>
          </p:cNvSpPr>
          <p:nvPr/>
        </p:nvSpPr>
        <p:spPr bwMode="auto">
          <a:xfrm rot="16200000">
            <a:off x="2895600" y="4953000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>
                <a:solidFill>
                  <a:schemeClr val="bg1"/>
                </a:solidFill>
                <a:ea typeface="Arial" charset="0"/>
                <a:cs typeface="Arial" charset="0"/>
              </a:rPr>
              <a:t>1G</a:t>
            </a:r>
          </a:p>
        </p:txBody>
      </p:sp>
      <p:sp>
        <p:nvSpPr>
          <p:cNvPr id="119" name="AutoShape 3"/>
          <p:cNvSpPr>
            <a:spLocks noChangeArrowheads="1"/>
          </p:cNvSpPr>
          <p:nvPr/>
        </p:nvSpPr>
        <p:spPr bwMode="auto">
          <a:xfrm rot="16200000">
            <a:off x="3124200" y="4953000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>
                <a:solidFill>
                  <a:schemeClr val="bg1"/>
                </a:solidFill>
                <a:ea typeface="Arial" charset="0"/>
                <a:cs typeface="Arial" charset="0"/>
              </a:rPr>
              <a:t>1G</a:t>
            </a:r>
          </a:p>
        </p:txBody>
      </p:sp>
      <p:sp>
        <p:nvSpPr>
          <p:cNvPr id="120" name="AutoShape 3"/>
          <p:cNvSpPr>
            <a:spLocks noChangeArrowheads="1"/>
          </p:cNvSpPr>
          <p:nvPr/>
        </p:nvSpPr>
        <p:spPr bwMode="auto">
          <a:xfrm rot="16200000">
            <a:off x="2286000" y="4953000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>
                <a:solidFill>
                  <a:schemeClr val="bg1"/>
                </a:solidFill>
                <a:ea typeface="Arial" charset="0"/>
                <a:cs typeface="Arial" charset="0"/>
              </a:rPr>
              <a:t>Ser</a:t>
            </a:r>
          </a:p>
        </p:txBody>
      </p:sp>
      <p:sp>
        <p:nvSpPr>
          <p:cNvPr id="121" name="AutoShape 79"/>
          <p:cNvSpPr>
            <a:spLocks noChangeArrowheads="1"/>
          </p:cNvSpPr>
          <p:nvPr/>
        </p:nvSpPr>
        <p:spPr bwMode="auto">
          <a:xfrm rot="5400000">
            <a:off x="23241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22" name="AutoShape 79"/>
          <p:cNvSpPr>
            <a:spLocks noChangeArrowheads="1"/>
          </p:cNvSpPr>
          <p:nvPr/>
        </p:nvSpPr>
        <p:spPr bwMode="auto">
          <a:xfrm rot="5400000">
            <a:off x="29337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23" name="AutoShape 79"/>
          <p:cNvSpPr>
            <a:spLocks noChangeArrowheads="1"/>
          </p:cNvSpPr>
          <p:nvPr/>
        </p:nvSpPr>
        <p:spPr bwMode="auto">
          <a:xfrm rot="5400000">
            <a:off x="31623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25" name="Rectangle 67"/>
          <p:cNvSpPr>
            <a:spLocks noChangeArrowheads="1"/>
          </p:cNvSpPr>
          <p:nvPr/>
        </p:nvSpPr>
        <p:spPr bwMode="auto">
          <a:xfrm>
            <a:off x="2158997" y="5660572"/>
            <a:ext cx="709386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 smtClean="0"/>
              <a:t>Console</a:t>
            </a:r>
            <a:endParaRPr lang="en-US" sz="900" b="1" dirty="0"/>
          </a:p>
        </p:txBody>
      </p:sp>
      <p:sp>
        <p:nvSpPr>
          <p:cNvPr id="126" name="Rectangle 67"/>
          <p:cNvSpPr>
            <a:spLocks noChangeArrowheads="1"/>
          </p:cNvSpPr>
          <p:nvPr/>
        </p:nvSpPr>
        <p:spPr bwMode="auto">
          <a:xfrm>
            <a:off x="2667000" y="5638800"/>
            <a:ext cx="1066800" cy="365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/>
              <a:t>2 x 1G Management</a:t>
            </a:r>
          </a:p>
        </p:txBody>
      </p:sp>
      <p:sp>
        <p:nvSpPr>
          <p:cNvPr id="128" name="AutoShape 3"/>
          <p:cNvSpPr>
            <a:spLocks noChangeArrowheads="1"/>
          </p:cNvSpPr>
          <p:nvPr/>
        </p:nvSpPr>
        <p:spPr bwMode="auto">
          <a:xfrm rot="16200000">
            <a:off x="4572000" y="4953000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29" name="AutoShape 3"/>
          <p:cNvSpPr>
            <a:spLocks noChangeArrowheads="1"/>
          </p:cNvSpPr>
          <p:nvPr/>
        </p:nvSpPr>
        <p:spPr bwMode="auto">
          <a:xfrm rot="16200000">
            <a:off x="4800600" y="4953000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30" name="AutoShape 79"/>
          <p:cNvSpPr>
            <a:spLocks noChangeArrowheads="1"/>
          </p:cNvSpPr>
          <p:nvPr/>
        </p:nvSpPr>
        <p:spPr bwMode="auto">
          <a:xfrm rot="5400000">
            <a:off x="46101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31" name="AutoShape 79"/>
          <p:cNvSpPr>
            <a:spLocks noChangeArrowheads="1"/>
          </p:cNvSpPr>
          <p:nvPr/>
        </p:nvSpPr>
        <p:spPr bwMode="auto">
          <a:xfrm rot="5400000">
            <a:off x="48387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32" name="Line 133"/>
          <p:cNvSpPr>
            <a:spLocks noChangeShapeType="1"/>
          </p:cNvSpPr>
          <p:nvPr/>
        </p:nvSpPr>
        <p:spPr bwMode="auto">
          <a:xfrm flipV="1">
            <a:off x="4800600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Line 135"/>
          <p:cNvSpPr>
            <a:spLocks noChangeShapeType="1"/>
          </p:cNvSpPr>
          <p:nvPr/>
        </p:nvSpPr>
        <p:spPr bwMode="auto">
          <a:xfrm flipV="1">
            <a:off x="5029200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Rectangle 67"/>
          <p:cNvSpPr>
            <a:spLocks noChangeArrowheads="1"/>
          </p:cNvSpPr>
          <p:nvPr/>
        </p:nvSpPr>
        <p:spPr bwMode="auto">
          <a:xfrm rot="16200000">
            <a:off x="4644232" y="4453731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151" name="AutoShape 3"/>
          <p:cNvSpPr>
            <a:spLocks noChangeArrowheads="1"/>
          </p:cNvSpPr>
          <p:nvPr/>
        </p:nvSpPr>
        <p:spPr bwMode="auto">
          <a:xfrm rot="16200000">
            <a:off x="5029200" y="4953000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52" name="AutoShape 3"/>
          <p:cNvSpPr>
            <a:spLocks noChangeArrowheads="1"/>
          </p:cNvSpPr>
          <p:nvPr/>
        </p:nvSpPr>
        <p:spPr bwMode="auto">
          <a:xfrm rot="16200000">
            <a:off x="5257800" y="4953000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53" name="AutoShape 79"/>
          <p:cNvSpPr>
            <a:spLocks noChangeArrowheads="1"/>
          </p:cNvSpPr>
          <p:nvPr/>
        </p:nvSpPr>
        <p:spPr bwMode="auto">
          <a:xfrm rot="5400000">
            <a:off x="50673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54" name="AutoShape 79"/>
          <p:cNvSpPr>
            <a:spLocks noChangeArrowheads="1"/>
          </p:cNvSpPr>
          <p:nvPr/>
        </p:nvSpPr>
        <p:spPr bwMode="auto">
          <a:xfrm rot="5400000">
            <a:off x="5295900" y="5372100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55" name="Line 155"/>
          <p:cNvSpPr>
            <a:spLocks noChangeShapeType="1"/>
          </p:cNvSpPr>
          <p:nvPr/>
        </p:nvSpPr>
        <p:spPr bwMode="auto">
          <a:xfrm flipV="1">
            <a:off x="5257800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Line 156"/>
          <p:cNvSpPr>
            <a:spLocks noChangeShapeType="1"/>
          </p:cNvSpPr>
          <p:nvPr/>
        </p:nvSpPr>
        <p:spPr bwMode="auto">
          <a:xfrm flipV="1">
            <a:off x="5486400" y="4343400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67"/>
          <p:cNvSpPr>
            <a:spLocks noChangeArrowheads="1"/>
          </p:cNvSpPr>
          <p:nvPr/>
        </p:nvSpPr>
        <p:spPr bwMode="auto">
          <a:xfrm rot="16200000">
            <a:off x="5101432" y="4453731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158" name="Rectangle 67"/>
          <p:cNvSpPr>
            <a:spLocks noChangeArrowheads="1"/>
          </p:cNvSpPr>
          <p:nvPr/>
        </p:nvSpPr>
        <p:spPr bwMode="auto">
          <a:xfrm rot="16200000">
            <a:off x="4872832" y="4453731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159" name="Rectangle 67"/>
          <p:cNvSpPr>
            <a:spLocks noChangeArrowheads="1"/>
          </p:cNvSpPr>
          <p:nvPr/>
        </p:nvSpPr>
        <p:spPr bwMode="auto">
          <a:xfrm rot="16200000">
            <a:off x="4385469" y="4453731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160" name="Rectangle 67"/>
          <p:cNvSpPr>
            <a:spLocks noChangeArrowheads="1"/>
          </p:cNvSpPr>
          <p:nvPr/>
        </p:nvSpPr>
        <p:spPr bwMode="auto">
          <a:xfrm>
            <a:off x="6781800" y="5715000"/>
            <a:ext cx="1524000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/>
              <a:t>8</a:t>
            </a:r>
            <a:r>
              <a:rPr lang="en-US" sz="900" b="1" dirty="0" smtClean="0"/>
              <a:t>x SFP GE</a:t>
            </a:r>
            <a:endParaRPr lang="en-US" sz="900" b="1" dirty="0"/>
          </a:p>
        </p:txBody>
      </p:sp>
      <p:sp>
        <p:nvSpPr>
          <p:cNvPr id="161" name="AutoShape 3"/>
          <p:cNvSpPr>
            <a:spLocks noChangeArrowheads="1"/>
          </p:cNvSpPr>
          <p:nvPr/>
        </p:nvSpPr>
        <p:spPr bwMode="auto">
          <a:xfrm rot="16200000">
            <a:off x="1371600" y="4928996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USB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62" name="AutoShape 79"/>
          <p:cNvSpPr>
            <a:spLocks noChangeArrowheads="1"/>
          </p:cNvSpPr>
          <p:nvPr/>
        </p:nvSpPr>
        <p:spPr bwMode="auto">
          <a:xfrm rot="5400000">
            <a:off x="1409700" y="5348096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163" name="Rectangle 67"/>
          <p:cNvSpPr>
            <a:spLocks noChangeArrowheads="1"/>
          </p:cNvSpPr>
          <p:nvPr/>
        </p:nvSpPr>
        <p:spPr bwMode="auto">
          <a:xfrm>
            <a:off x="1295400" y="5712768"/>
            <a:ext cx="709386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 smtClean="0"/>
              <a:t>USB</a:t>
            </a:r>
            <a:endParaRPr lang="en-US" sz="900" b="1" dirty="0"/>
          </a:p>
        </p:txBody>
      </p:sp>
      <p:sp>
        <p:nvSpPr>
          <p:cNvPr id="164" name="AutoShape 3"/>
          <p:cNvSpPr>
            <a:spLocks noChangeArrowheads="1"/>
          </p:cNvSpPr>
          <p:nvPr/>
        </p:nvSpPr>
        <p:spPr bwMode="auto">
          <a:xfrm>
            <a:off x="685800" y="3505200"/>
            <a:ext cx="457200" cy="457200"/>
          </a:xfrm>
          <a:prstGeom prst="flowChartAlternateProcess">
            <a:avLst/>
          </a:prstGeom>
          <a:solidFill>
            <a:srgbClr val="76000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CP8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65" name="AutoShape 3"/>
          <p:cNvSpPr>
            <a:spLocks noChangeArrowheads="1"/>
          </p:cNvSpPr>
          <p:nvPr/>
        </p:nvSpPr>
        <p:spPr bwMode="auto">
          <a:xfrm>
            <a:off x="609600" y="3429000"/>
            <a:ext cx="457200" cy="457200"/>
          </a:xfrm>
          <a:prstGeom prst="flowChartAlternateProcess">
            <a:avLst/>
          </a:prstGeom>
          <a:solidFill>
            <a:srgbClr val="7600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CP8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66" name="Line 30"/>
          <p:cNvSpPr>
            <a:spLocks noChangeShapeType="1"/>
          </p:cNvSpPr>
          <p:nvPr/>
        </p:nvSpPr>
        <p:spPr bwMode="auto">
          <a:xfrm>
            <a:off x="1219200" y="4343400"/>
            <a:ext cx="228600" cy="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AutoShape 19"/>
          <p:cNvSpPr>
            <a:spLocks noChangeArrowheads="1"/>
          </p:cNvSpPr>
          <p:nvPr/>
        </p:nvSpPr>
        <p:spPr bwMode="auto">
          <a:xfrm>
            <a:off x="533400" y="4114800"/>
            <a:ext cx="685800" cy="457200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Flash</a:t>
            </a:r>
          </a:p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16GB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68" name="AutoShape 261"/>
          <p:cNvSpPr>
            <a:spLocks/>
          </p:cNvSpPr>
          <p:nvPr/>
        </p:nvSpPr>
        <p:spPr bwMode="auto">
          <a:xfrm rot="5400000">
            <a:off x="5562600" y="4800600"/>
            <a:ext cx="76200" cy="1752600"/>
          </a:xfrm>
          <a:prstGeom prst="rightBrace">
            <a:avLst>
              <a:gd name="adj1" fmla="val 200000"/>
              <a:gd name="adj2" fmla="val 475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Line 26"/>
          <p:cNvSpPr>
            <a:spLocks noChangeShapeType="1"/>
          </p:cNvSpPr>
          <p:nvPr/>
        </p:nvSpPr>
        <p:spPr bwMode="auto">
          <a:xfrm flipV="1">
            <a:off x="6172200" y="2895600"/>
            <a:ext cx="0" cy="1143000"/>
          </a:xfrm>
          <a:prstGeom prst="line">
            <a:avLst/>
          </a:prstGeom>
          <a:solidFill>
            <a:schemeClr val="accent4">
              <a:lumMod val="75000"/>
            </a:schemeClr>
          </a:solidFill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Line 23"/>
          <p:cNvSpPr>
            <a:spLocks noChangeShapeType="1"/>
          </p:cNvSpPr>
          <p:nvPr/>
        </p:nvSpPr>
        <p:spPr bwMode="auto">
          <a:xfrm>
            <a:off x="3733800" y="2895600"/>
            <a:ext cx="2438400" cy="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2" name="Line 57"/>
          <p:cNvSpPr>
            <a:spLocks noChangeShapeType="1"/>
          </p:cNvSpPr>
          <p:nvPr/>
        </p:nvSpPr>
        <p:spPr bwMode="auto">
          <a:xfrm flipV="1">
            <a:off x="1803403" y="4319396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AutoShape 3"/>
          <p:cNvSpPr>
            <a:spLocks noChangeArrowheads="1"/>
          </p:cNvSpPr>
          <p:nvPr/>
        </p:nvSpPr>
        <p:spPr bwMode="auto">
          <a:xfrm rot="16200000">
            <a:off x="1574803" y="4928996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USB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82" name="AutoShape 79"/>
          <p:cNvSpPr>
            <a:spLocks noChangeArrowheads="1"/>
          </p:cNvSpPr>
          <p:nvPr/>
        </p:nvSpPr>
        <p:spPr bwMode="auto">
          <a:xfrm rot="5400000">
            <a:off x="1612903" y="5348096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grpSp>
        <p:nvGrpSpPr>
          <p:cNvPr id="196" name="Group 168"/>
          <p:cNvGrpSpPr/>
          <p:nvPr/>
        </p:nvGrpSpPr>
        <p:grpSpPr>
          <a:xfrm>
            <a:off x="1447800" y="2362200"/>
            <a:ext cx="2286000" cy="2209800"/>
            <a:chOff x="1447800" y="2514600"/>
            <a:chExt cx="2286000" cy="2209800"/>
          </a:xfrm>
          <a:solidFill>
            <a:schemeClr val="bg2">
              <a:lumMod val="25000"/>
            </a:schemeClr>
          </a:solidFill>
        </p:grpSpPr>
        <p:sp>
          <p:nvSpPr>
            <p:cNvPr id="200" name="Rounded Rectangle 199"/>
            <p:cNvSpPr/>
            <p:nvPr/>
          </p:nvSpPr>
          <p:spPr bwMode="auto">
            <a:xfrm>
              <a:off x="1447800" y="2514600"/>
              <a:ext cx="2286000" cy="2209800"/>
            </a:xfrm>
            <a:prstGeom prst="roundRect">
              <a:avLst>
                <a:gd name="adj" fmla="val 8164"/>
              </a:avLst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05" name="Rounded Rectangle 204"/>
            <p:cNvSpPr/>
            <p:nvPr/>
          </p:nvSpPr>
          <p:spPr bwMode="auto">
            <a:xfrm>
              <a:off x="1981200" y="2743200"/>
              <a:ext cx="230400" cy="2286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16" name="Rounded Rectangle 215"/>
            <p:cNvSpPr/>
            <p:nvPr/>
          </p:nvSpPr>
          <p:spPr bwMode="auto">
            <a:xfrm>
              <a:off x="2284200" y="2743200"/>
              <a:ext cx="230400" cy="2286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18" name="Rounded Rectangle 217"/>
            <p:cNvSpPr/>
            <p:nvPr/>
          </p:nvSpPr>
          <p:spPr bwMode="auto">
            <a:xfrm>
              <a:off x="1981200" y="3060703"/>
              <a:ext cx="230400" cy="2286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0" name="Rounded Rectangle 219"/>
            <p:cNvSpPr/>
            <p:nvPr/>
          </p:nvSpPr>
          <p:spPr bwMode="auto">
            <a:xfrm>
              <a:off x="2284200" y="3060703"/>
              <a:ext cx="230400" cy="2286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21" name="AutoShape 261"/>
          <p:cNvSpPr>
            <a:spLocks/>
          </p:cNvSpPr>
          <p:nvPr/>
        </p:nvSpPr>
        <p:spPr bwMode="auto">
          <a:xfrm rot="5400000">
            <a:off x="1638300" y="5448300"/>
            <a:ext cx="76200" cy="457200"/>
          </a:xfrm>
          <a:prstGeom prst="rightBrace">
            <a:avLst>
              <a:gd name="adj1" fmla="val 200000"/>
              <a:gd name="adj2" fmla="val 475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2212092" y="3200400"/>
            <a:ext cx="72979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9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Dual Core </a:t>
            </a:r>
            <a:endParaRPr lang="en-US" sz="900" b="1" dirty="0">
              <a:solidFill>
                <a:schemeClr val="bg1"/>
              </a:solidFill>
              <a:ea typeface="Arial" charset="0"/>
              <a:cs typeface="Arial" charset="0"/>
            </a:endParaRPr>
          </a:p>
          <a:p>
            <a:pPr algn="ctr" eaLnBrk="0" hangingPunct="0"/>
            <a:r>
              <a:rPr lang="en-US" sz="9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 </a:t>
            </a:r>
          </a:p>
          <a:p>
            <a:pPr algn="ctr" eaLnBrk="0" hangingPunct="0"/>
            <a:r>
              <a:rPr lang="en-US" sz="9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CPU</a:t>
            </a:r>
            <a:endParaRPr lang="en-US" sz="9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54" name="AutoShape 3"/>
          <p:cNvSpPr>
            <a:spLocks noChangeArrowheads="1"/>
          </p:cNvSpPr>
          <p:nvPr/>
        </p:nvSpPr>
        <p:spPr bwMode="auto">
          <a:xfrm rot="16200000">
            <a:off x="6400800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55" name="AutoShape 3"/>
          <p:cNvSpPr>
            <a:spLocks noChangeArrowheads="1"/>
          </p:cNvSpPr>
          <p:nvPr/>
        </p:nvSpPr>
        <p:spPr bwMode="auto">
          <a:xfrm rot="16200000">
            <a:off x="6629400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57" name="AutoShape 79"/>
          <p:cNvSpPr>
            <a:spLocks noChangeArrowheads="1"/>
          </p:cNvSpPr>
          <p:nvPr/>
        </p:nvSpPr>
        <p:spPr bwMode="auto">
          <a:xfrm rot="5400000">
            <a:off x="6438900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66" name="AutoShape 79"/>
          <p:cNvSpPr>
            <a:spLocks noChangeArrowheads="1"/>
          </p:cNvSpPr>
          <p:nvPr/>
        </p:nvSpPr>
        <p:spPr bwMode="auto">
          <a:xfrm rot="5400000">
            <a:off x="6667500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67" name="Line 133"/>
          <p:cNvSpPr>
            <a:spLocks noChangeShapeType="1"/>
          </p:cNvSpPr>
          <p:nvPr/>
        </p:nvSpPr>
        <p:spPr bwMode="auto">
          <a:xfrm flipV="1">
            <a:off x="6629400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Line 135"/>
          <p:cNvSpPr>
            <a:spLocks noChangeShapeType="1"/>
          </p:cNvSpPr>
          <p:nvPr/>
        </p:nvSpPr>
        <p:spPr bwMode="auto">
          <a:xfrm flipV="1">
            <a:off x="6858000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Rectangle 67"/>
          <p:cNvSpPr>
            <a:spLocks noChangeArrowheads="1"/>
          </p:cNvSpPr>
          <p:nvPr/>
        </p:nvSpPr>
        <p:spPr bwMode="auto">
          <a:xfrm rot="16200000">
            <a:off x="6473032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70" name="AutoShape 3"/>
          <p:cNvSpPr>
            <a:spLocks noChangeArrowheads="1"/>
          </p:cNvSpPr>
          <p:nvPr/>
        </p:nvSpPr>
        <p:spPr bwMode="auto">
          <a:xfrm rot="16200000">
            <a:off x="6858000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71" name="AutoShape 3"/>
          <p:cNvSpPr>
            <a:spLocks noChangeArrowheads="1"/>
          </p:cNvSpPr>
          <p:nvPr/>
        </p:nvSpPr>
        <p:spPr bwMode="auto">
          <a:xfrm rot="16200000">
            <a:off x="7086600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72" name="AutoShape 79"/>
          <p:cNvSpPr>
            <a:spLocks noChangeArrowheads="1"/>
          </p:cNvSpPr>
          <p:nvPr/>
        </p:nvSpPr>
        <p:spPr bwMode="auto">
          <a:xfrm rot="5400000">
            <a:off x="6896100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73" name="AutoShape 79"/>
          <p:cNvSpPr>
            <a:spLocks noChangeArrowheads="1"/>
          </p:cNvSpPr>
          <p:nvPr/>
        </p:nvSpPr>
        <p:spPr bwMode="auto">
          <a:xfrm rot="5400000">
            <a:off x="7124700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74" name="Line 155"/>
          <p:cNvSpPr>
            <a:spLocks noChangeShapeType="1"/>
          </p:cNvSpPr>
          <p:nvPr/>
        </p:nvSpPr>
        <p:spPr bwMode="auto">
          <a:xfrm flipV="1">
            <a:off x="7086600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Line 156"/>
          <p:cNvSpPr>
            <a:spLocks noChangeShapeType="1"/>
          </p:cNvSpPr>
          <p:nvPr/>
        </p:nvSpPr>
        <p:spPr bwMode="auto">
          <a:xfrm flipV="1">
            <a:off x="7315200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Rectangle 67"/>
          <p:cNvSpPr>
            <a:spLocks noChangeArrowheads="1"/>
          </p:cNvSpPr>
          <p:nvPr/>
        </p:nvSpPr>
        <p:spPr bwMode="auto">
          <a:xfrm rot="16200000">
            <a:off x="6930232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78" name="Rectangle 67"/>
          <p:cNvSpPr>
            <a:spLocks noChangeArrowheads="1"/>
          </p:cNvSpPr>
          <p:nvPr/>
        </p:nvSpPr>
        <p:spPr bwMode="auto">
          <a:xfrm rot="16200000">
            <a:off x="6701632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80" name="Rectangle 67"/>
          <p:cNvSpPr>
            <a:spLocks noChangeArrowheads="1"/>
          </p:cNvSpPr>
          <p:nvPr/>
        </p:nvSpPr>
        <p:spPr bwMode="auto">
          <a:xfrm rot="16200000">
            <a:off x="6214269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83" name="AutoShape 261"/>
          <p:cNvSpPr>
            <a:spLocks/>
          </p:cNvSpPr>
          <p:nvPr/>
        </p:nvSpPr>
        <p:spPr bwMode="auto">
          <a:xfrm rot="5400000">
            <a:off x="7391400" y="4800600"/>
            <a:ext cx="76200" cy="1752600"/>
          </a:xfrm>
          <a:prstGeom prst="rightBrace">
            <a:avLst>
              <a:gd name="adj1" fmla="val 200000"/>
              <a:gd name="adj2" fmla="val 475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4" name="Rectangle 67"/>
          <p:cNvSpPr>
            <a:spLocks noChangeArrowheads="1"/>
          </p:cNvSpPr>
          <p:nvPr/>
        </p:nvSpPr>
        <p:spPr bwMode="auto">
          <a:xfrm>
            <a:off x="4953000" y="5715000"/>
            <a:ext cx="1524000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900" b="1" dirty="0"/>
              <a:t>8</a:t>
            </a:r>
            <a:r>
              <a:rPr lang="en-US" sz="900" b="1" dirty="0" smtClean="0"/>
              <a:t>x GE RJ45</a:t>
            </a:r>
            <a:endParaRPr lang="en-US" sz="900" b="1" dirty="0"/>
          </a:p>
        </p:txBody>
      </p:sp>
      <p:sp>
        <p:nvSpPr>
          <p:cNvPr id="285" name="AutoShape 19"/>
          <p:cNvSpPr>
            <a:spLocks noChangeArrowheads="1"/>
          </p:cNvSpPr>
          <p:nvPr/>
        </p:nvSpPr>
        <p:spPr bwMode="auto">
          <a:xfrm>
            <a:off x="6781800" y="1752600"/>
            <a:ext cx="838200" cy="510923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800" b="1" dirty="0">
                <a:solidFill>
                  <a:schemeClr val="bg1"/>
                </a:solidFill>
                <a:cs typeface="Arial" pitchFamily="34" charset="0"/>
              </a:rPr>
              <a:t>AC </a:t>
            </a:r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PSU</a:t>
            </a:r>
            <a:endParaRPr 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6" name="AutoShape 19"/>
          <p:cNvSpPr>
            <a:spLocks noChangeArrowheads="1"/>
          </p:cNvSpPr>
          <p:nvPr/>
        </p:nvSpPr>
        <p:spPr bwMode="auto">
          <a:xfrm>
            <a:off x="5867400" y="1752600"/>
            <a:ext cx="838200" cy="510923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External RPS Connector</a:t>
            </a:r>
            <a:endParaRPr 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7" name="AutoShape 3"/>
          <p:cNvSpPr>
            <a:spLocks noChangeArrowheads="1"/>
          </p:cNvSpPr>
          <p:nvPr/>
        </p:nvSpPr>
        <p:spPr bwMode="auto">
          <a:xfrm>
            <a:off x="6781800" y="1524000"/>
            <a:ext cx="457200" cy="152400"/>
          </a:xfrm>
          <a:prstGeom prst="flowChartAlternateProcess">
            <a:avLst/>
          </a:prstGeom>
          <a:solidFill>
            <a:srgbClr val="232E36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88" name="Line 245"/>
          <p:cNvSpPr>
            <a:spLocks noChangeShapeType="1"/>
          </p:cNvSpPr>
          <p:nvPr/>
        </p:nvSpPr>
        <p:spPr bwMode="auto">
          <a:xfrm flipV="1">
            <a:off x="7010400" y="1676400"/>
            <a:ext cx="0" cy="76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9" name="Line 249"/>
          <p:cNvSpPr>
            <a:spLocks noChangeShapeType="1"/>
          </p:cNvSpPr>
          <p:nvPr/>
        </p:nvSpPr>
        <p:spPr bwMode="auto">
          <a:xfrm flipV="1">
            <a:off x="6477000" y="1676400"/>
            <a:ext cx="0" cy="76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0" name="AutoShape 3"/>
          <p:cNvSpPr>
            <a:spLocks noChangeArrowheads="1"/>
          </p:cNvSpPr>
          <p:nvPr/>
        </p:nvSpPr>
        <p:spPr bwMode="auto">
          <a:xfrm>
            <a:off x="6248400" y="1524000"/>
            <a:ext cx="457200" cy="152400"/>
          </a:xfrm>
          <a:prstGeom prst="flowChartAlternateProcess">
            <a:avLst/>
          </a:prstGeom>
          <a:solidFill>
            <a:srgbClr val="232E36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91" name="Rectangle 67"/>
          <p:cNvSpPr>
            <a:spLocks noChangeArrowheads="1"/>
          </p:cNvSpPr>
          <p:nvPr/>
        </p:nvSpPr>
        <p:spPr bwMode="auto">
          <a:xfrm>
            <a:off x="5835915" y="1295400"/>
            <a:ext cx="12954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900" b="1" dirty="0" smtClean="0"/>
              <a:t>FRPS-100</a:t>
            </a:r>
          </a:p>
          <a:p>
            <a:pPr algn="ctr" eaLnBrk="0" hangingPunct="0"/>
            <a:endParaRPr lang="en-US" sz="900" b="1" dirty="0"/>
          </a:p>
        </p:txBody>
      </p:sp>
      <p:sp>
        <p:nvSpPr>
          <p:cNvPr id="292" name="AutoShape 3"/>
          <p:cNvSpPr>
            <a:spLocks noChangeArrowheads="1"/>
          </p:cNvSpPr>
          <p:nvPr/>
        </p:nvSpPr>
        <p:spPr bwMode="auto">
          <a:xfrm rot="16200000">
            <a:off x="5486400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93" name="AutoShape 3"/>
          <p:cNvSpPr>
            <a:spLocks noChangeArrowheads="1"/>
          </p:cNvSpPr>
          <p:nvPr/>
        </p:nvSpPr>
        <p:spPr bwMode="auto">
          <a:xfrm rot="16200000">
            <a:off x="5715000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294" name="AutoShape 79"/>
          <p:cNvSpPr>
            <a:spLocks noChangeArrowheads="1"/>
          </p:cNvSpPr>
          <p:nvPr/>
        </p:nvSpPr>
        <p:spPr bwMode="auto">
          <a:xfrm rot="5400000">
            <a:off x="5524500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95" name="AutoShape 79"/>
          <p:cNvSpPr>
            <a:spLocks noChangeArrowheads="1"/>
          </p:cNvSpPr>
          <p:nvPr/>
        </p:nvSpPr>
        <p:spPr bwMode="auto">
          <a:xfrm rot="5400000">
            <a:off x="5753100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296" name="Line 133"/>
          <p:cNvSpPr>
            <a:spLocks noChangeShapeType="1"/>
          </p:cNvSpPr>
          <p:nvPr/>
        </p:nvSpPr>
        <p:spPr bwMode="auto">
          <a:xfrm flipV="1">
            <a:off x="5715000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" name="Line 135"/>
          <p:cNvSpPr>
            <a:spLocks noChangeShapeType="1"/>
          </p:cNvSpPr>
          <p:nvPr/>
        </p:nvSpPr>
        <p:spPr bwMode="auto">
          <a:xfrm flipV="1">
            <a:off x="5943600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Rectangle 67"/>
          <p:cNvSpPr>
            <a:spLocks noChangeArrowheads="1"/>
          </p:cNvSpPr>
          <p:nvPr/>
        </p:nvSpPr>
        <p:spPr bwMode="auto">
          <a:xfrm rot="16200000">
            <a:off x="5558632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299" name="AutoShape 3"/>
          <p:cNvSpPr>
            <a:spLocks noChangeArrowheads="1"/>
          </p:cNvSpPr>
          <p:nvPr/>
        </p:nvSpPr>
        <p:spPr bwMode="auto">
          <a:xfrm rot="16200000">
            <a:off x="5943600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00" name="AutoShape 3"/>
          <p:cNvSpPr>
            <a:spLocks noChangeArrowheads="1"/>
          </p:cNvSpPr>
          <p:nvPr/>
        </p:nvSpPr>
        <p:spPr bwMode="auto">
          <a:xfrm rot="16200000">
            <a:off x="6172200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RJ45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01" name="AutoShape 79"/>
          <p:cNvSpPr>
            <a:spLocks noChangeArrowheads="1"/>
          </p:cNvSpPr>
          <p:nvPr/>
        </p:nvSpPr>
        <p:spPr bwMode="auto">
          <a:xfrm rot="5400000">
            <a:off x="5981700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302" name="AutoShape 79"/>
          <p:cNvSpPr>
            <a:spLocks noChangeArrowheads="1"/>
          </p:cNvSpPr>
          <p:nvPr/>
        </p:nvSpPr>
        <p:spPr bwMode="auto">
          <a:xfrm rot="5400000">
            <a:off x="6210300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303" name="Line 155"/>
          <p:cNvSpPr>
            <a:spLocks noChangeShapeType="1"/>
          </p:cNvSpPr>
          <p:nvPr/>
        </p:nvSpPr>
        <p:spPr bwMode="auto">
          <a:xfrm flipV="1">
            <a:off x="6172200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Line 156"/>
          <p:cNvSpPr>
            <a:spLocks noChangeShapeType="1"/>
          </p:cNvSpPr>
          <p:nvPr/>
        </p:nvSpPr>
        <p:spPr bwMode="auto">
          <a:xfrm flipV="1">
            <a:off x="6400800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Rectangle 67"/>
          <p:cNvSpPr>
            <a:spLocks noChangeArrowheads="1"/>
          </p:cNvSpPr>
          <p:nvPr/>
        </p:nvSpPr>
        <p:spPr bwMode="auto">
          <a:xfrm rot="16200000">
            <a:off x="6015832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306" name="Rectangle 67"/>
          <p:cNvSpPr>
            <a:spLocks noChangeArrowheads="1"/>
          </p:cNvSpPr>
          <p:nvPr/>
        </p:nvSpPr>
        <p:spPr bwMode="auto">
          <a:xfrm rot="16200000">
            <a:off x="5787232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307" name="Rectangle 67"/>
          <p:cNvSpPr>
            <a:spLocks noChangeArrowheads="1"/>
          </p:cNvSpPr>
          <p:nvPr/>
        </p:nvSpPr>
        <p:spPr bwMode="auto">
          <a:xfrm rot="16200000">
            <a:off x="5299869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308" name="AutoShape 3"/>
          <p:cNvSpPr>
            <a:spLocks noChangeArrowheads="1"/>
          </p:cNvSpPr>
          <p:nvPr/>
        </p:nvSpPr>
        <p:spPr bwMode="auto">
          <a:xfrm rot="16200000">
            <a:off x="7315199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09" name="AutoShape 3"/>
          <p:cNvSpPr>
            <a:spLocks noChangeArrowheads="1"/>
          </p:cNvSpPr>
          <p:nvPr/>
        </p:nvSpPr>
        <p:spPr bwMode="auto">
          <a:xfrm rot="16200000">
            <a:off x="7543799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10" name="AutoShape 79"/>
          <p:cNvSpPr>
            <a:spLocks noChangeArrowheads="1"/>
          </p:cNvSpPr>
          <p:nvPr/>
        </p:nvSpPr>
        <p:spPr bwMode="auto">
          <a:xfrm rot="5400000">
            <a:off x="7353299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311" name="AutoShape 79"/>
          <p:cNvSpPr>
            <a:spLocks noChangeArrowheads="1"/>
          </p:cNvSpPr>
          <p:nvPr/>
        </p:nvSpPr>
        <p:spPr bwMode="auto">
          <a:xfrm rot="5400000">
            <a:off x="7581899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312" name="Line 133"/>
          <p:cNvSpPr>
            <a:spLocks noChangeShapeType="1"/>
          </p:cNvSpPr>
          <p:nvPr/>
        </p:nvSpPr>
        <p:spPr bwMode="auto">
          <a:xfrm flipV="1">
            <a:off x="7543799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Line 135"/>
          <p:cNvSpPr>
            <a:spLocks noChangeShapeType="1"/>
          </p:cNvSpPr>
          <p:nvPr/>
        </p:nvSpPr>
        <p:spPr bwMode="auto">
          <a:xfrm flipV="1">
            <a:off x="7772399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" name="Rectangle 67"/>
          <p:cNvSpPr>
            <a:spLocks noChangeArrowheads="1"/>
          </p:cNvSpPr>
          <p:nvPr/>
        </p:nvSpPr>
        <p:spPr bwMode="auto">
          <a:xfrm rot="16200000">
            <a:off x="7387431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315" name="AutoShape 3"/>
          <p:cNvSpPr>
            <a:spLocks noChangeArrowheads="1"/>
          </p:cNvSpPr>
          <p:nvPr/>
        </p:nvSpPr>
        <p:spPr bwMode="auto">
          <a:xfrm rot="16200000">
            <a:off x="7772399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16" name="AutoShape 3"/>
          <p:cNvSpPr>
            <a:spLocks noChangeArrowheads="1"/>
          </p:cNvSpPr>
          <p:nvPr/>
        </p:nvSpPr>
        <p:spPr bwMode="auto">
          <a:xfrm rot="16200000">
            <a:off x="8000999" y="4953001"/>
            <a:ext cx="457200" cy="152400"/>
          </a:xfrm>
          <a:prstGeom prst="flowChartAlternateProcess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SFP</a:t>
            </a:r>
            <a:endParaRPr lang="en-US" sz="8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17" name="AutoShape 79"/>
          <p:cNvSpPr>
            <a:spLocks noChangeArrowheads="1"/>
          </p:cNvSpPr>
          <p:nvPr/>
        </p:nvSpPr>
        <p:spPr bwMode="auto">
          <a:xfrm rot="5400000">
            <a:off x="7810499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318" name="AutoShape 79"/>
          <p:cNvSpPr>
            <a:spLocks noChangeArrowheads="1"/>
          </p:cNvSpPr>
          <p:nvPr/>
        </p:nvSpPr>
        <p:spPr bwMode="auto">
          <a:xfrm rot="5400000">
            <a:off x="8039099" y="5372101"/>
            <a:ext cx="3810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5932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de-DE" sz="2000">
              <a:latin typeface="Arial" charset="0"/>
            </a:endParaRPr>
          </a:p>
        </p:txBody>
      </p:sp>
      <p:sp>
        <p:nvSpPr>
          <p:cNvPr id="319" name="Line 155"/>
          <p:cNvSpPr>
            <a:spLocks noChangeShapeType="1"/>
          </p:cNvSpPr>
          <p:nvPr/>
        </p:nvSpPr>
        <p:spPr bwMode="auto">
          <a:xfrm flipV="1">
            <a:off x="8000999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" name="Line 156"/>
          <p:cNvSpPr>
            <a:spLocks noChangeShapeType="1"/>
          </p:cNvSpPr>
          <p:nvPr/>
        </p:nvSpPr>
        <p:spPr bwMode="auto">
          <a:xfrm flipV="1">
            <a:off x="8229599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" name="Rectangle 67"/>
          <p:cNvSpPr>
            <a:spLocks noChangeArrowheads="1"/>
          </p:cNvSpPr>
          <p:nvPr/>
        </p:nvSpPr>
        <p:spPr bwMode="auto">
          <a:xfrm rot="16200000">
            <a:off x="7844631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322" name="Rectangle 67"/>
          <p:cNvSpPr>
            <a:spLocks noChangeArrowheads="1"/>
          </p:cNvSpPr>
          <p:nvPr/>
        </p:nvSpPr>
        <p:spPr bwMode="auto">
          <a:xfrm rot="16200000">
            <a:off x="7616031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323" name="Rectangle 67"/>
          <p:cNvSpPr>
            <a:spLocks noChangeArrowheads="1"/>
          </p:cNvSpPr>
          <p:nvPr/>
        </p:nvSpPr>
        <p:spPr bwMode="auto">
          <a:xfrm rot="16200000">
            <a:off x="7128668" y="4453732"/>
            <a:ext cx="571500" cy="198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700" b="1" i="1" dirty="0" smtClean="0">
                <a:solidFill>
                  <a:srgbClr val="919693"/>
                </a:solidFill>
              </a:rPr>
              <a:t>1G</a:t>
            </a:r>
            <a:endParaRPr lang="en-US" sz="700" b="1" i="1" dirty="0">
              <a:solidFill>
                <a:srgbClr val="919693"/>
              </a:solidFill>
            </a:endParaRPr>
          </a:p>
        </p:txBody>
      </p:sp>
      <p:sp>
        <p:nvSpPr>
          <p:cNvPr id="324" name="Line 156"/>
          <p:cNvSpPr>
            <a:spLocks noChangeShapeType="1"/>
          </p:cNvSpPr>
          <p:nvPr/>
        </p:nvSpPr>
        <p:spPr bwMode="auto">
          <a:xfrm flipV="1">
            <a:off x="7315199" y="4343401"/>
            <a:ext cx="0" cy="457200"/>
          </a:xfrm>
          <a:prstGeom prst="line">
            <a:avLst/>
          </a:prstGeom>
          <a:noFill/>
          <a:ln w="28575">
            <a:solidFill>
              <a:srgbClr val="ADAFAA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" name="AutoShape 3"/>
          <p:cNvSpPr>
            <a:spLocks noChangeArrowheads="1"/>
          </p:cNvSpPr>
          <p:nvPr/>
        </p:nvSpPr>
        <p:spPr bwMode="auto">
          <a:xfrm>
            <a:off x="3886200" y="3810000"/>
            <a:ext cx="4800600" cy="533400"/>
          </a:xfrm>
          <a:prstGeom prst="flowChartAlternateProcess">
            <a:avLst/>
          </a:prstGeom>
          <a:solidFill>
            <a:srgbClr val="760000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NP6</a:t>
            </a:r>
            <a:endParaRPr lang="en-US" sz="700" b="1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552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0337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2">
      <a:dk1>
        <a:srgbClr val="000000"/>
      </a:dk1>
      <a:lt1>
        <a:srgbClr val="FFFFFF"/>
      </a:lt1>
      <a:dk2>
        <a:srgbClr val="1B232A"/>
      </a:dk2>
      <a:lt2>
        <a:srgbClr val="DFE6E6"/>
      </a:lt2>
      <a:accent1>
        <a:srgbClr val="7D9898"/>
      </a:accent1>
      <a:accent2>
        <a:srgbClr val="9FB2C1"/>
      </a:accent2>
      <a:accent3>
        <a:srgbClr val="465B6D"/>
      </a:accent3>
      <a:accent4>
        <a:srgbClr val="777777"/>
      </a:accent4>
      <a:accent5>
        <a:srgbClr val="CC6600"/>
      </a:accent5>
      <a:accent6>
        <a:srgbClr val="9E0000"/>
      </a:accent6>
      <a:hlink>
        <a:srgbClr val="3366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invGray">
        <a:solidFill>
          <a:schemeClr val="bg1"/>
        </a:solidFill>
        <a:ln w="9525">
          <a:solidFill>
            <a:schemeClr val="accent4">
              <a:lumMod val="40000"/>
              <a:lumOff val="60000"/>
            </a:schemeClr>
          </a:solidFill>
          <a:round/>
          <a:headEnd/>
          <a:tailEnd/>
        </a:ln>
        <a:extLst/>
      </a:spPr>
      <a:bodyPr wrap="square" rtlCol="0" anchor="ctr"/>
      <a:lstStyle>
        <a:defPPr algn="ctr" defTabSz="342879">
          <a:defRPr sz="2000" dirty="0" smtClean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0</TotalTime>
  <Words>179</Words>
  <Application>Microsoft Office PowerPoint</Application>
  <PresentationFormat>Bildschirmpräsentation (4:3)</PresentationFormat>
  <Paragraphs>99</Paragraphs>
  <Slides>4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Default Theme</vt:lpstr>
      <vt:lpstr>Introducing  FGT400D</vt:lpstr>
      <vt:lpstr>FortiGate 400D</vt:lpstr>
      <vt:lpstr>FortiGate 400D Schematic</vt:lpstr>
      <vt:lpstr>PowerPoint-Präsentation</vt:lpstr>
    </vt:vector>
  </TitlesOfParts>
  <Company>Fortinet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Beau Crannell</dc:creator>
  <cp:lastModifiedBy>Andrea Soliva</cp:lastModifiedBy>
  <cp:revision>601</cp:revision>
  <cp:lastPrinted>2015-10-22T07:27:05Z</cp:lastPrinted>
  <dcterms:created xsi:type="dcterms:W3CDTF">2013-09-27T23:26:44Z</dcterms:created>
  <dcterms:modified xsi:type="dcterms:W3CDTF">2015-10-22T14:08:56Z</dcterms:modified>
</cp:coreProperties>
</file>